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0" r:id="rId2"/>
  </p:sldMasterIdLst>
  <p:notesMasterIdLst>
    <p:notesMasterId r:id="rId14"/>
  </p:notesMasterIdLst>
  <p:sldIdLst>
    <p:sldId id="355" r:id="rId3"/>
    <p:sldId id="296" r:id="rId4"/>
    <p:sldId id="346" r:id="rId5"/>
    <p:sldId id="357" r:id="rId6"/>
    <p:sldId id="358" r:id="rId7"/>
    <p:sldId id="359" r:id="rId8"/>
    <p:sldId id="360" r:id="rId9"/>
    <p:sldId id="361" r:id="rId10"/>
    <p:sldId id="362" r:id="rId11"/>
    <p:sldId id="363" r:id="rId12"/>
    <p:sldId id="356" r:id="rId1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99" autoAdjust="0"/>
    <p:restoredTop sz="94660"/>
  </p:normalViewPr>
  <p:slideViewPr>
    <p:cSldViewPr snapToGrid="0" showGuides="1">
      <p:cViewPr varScale="1">
        <p:scale>
          <a:sx n="93" d="100"/>
          <a:sy n="93" d="100"/>
        </p:scale>
        <p:origin x="264" y="66"/>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28B8D3-CDF8-41B4-8BFB-1F0550B3E6A5}" type="datetimeFigureOut">
              <a:rPr lang="zh-CN" altLang="en-US" smtClean="0"/>
              <a:t>2025-09-09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454D462-1B7F-4E0C-9228-0550DA72BC0D}" type="slidenum">
              <a:rPr lang="zh-CN" altLang="en-US" smtClean="0"/>
              <a:t>‹#›</a:t>
            </a:fld>
            <a:endParaRPr lang="zh-CN" altLang="en-US"/>
          </a:p>
        </p:txBody>
      </p:sp>
    </p:spTree>
    <p:extLst>
      <p:ext uri="{BB962C8B-B14F-4D97-AF65-F5344CB8AC3E}">
        <p14:creationId xmlns:p14="http://schemas.microsoft.com/office/powerpoint/2010/main" val="2594740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solidFill>
                  <a:prstClr val="black"/>
                </a:solidFill>
              </a:rPr>
              <a:pPr/>
              <a:t>11</a:t>
            </a:fld>
            <a:endParaRPr lang="zh-CN" altLang="en-US">
              <a:solidFill>
                <a:prstClr val="black"/>
              </a:solidFill>
            </a:endParaRPr>
          </a:p>
        </p:txBody>
      </p:sp>
    </p:spTree>
    <p:extLst>
      <p:ext uri="{BB962C8B-B14F-4D97-AF65-F5344CB8AC3E}">
        <p14:creationId xmlns:p14="http://schemas.microsoft.com/office/powerpoint/2010/main" val="183545755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849851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86034349"/>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a16="http://schemas.microsoft.com/office/drawing/2014/main" xmlns=""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332841434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198657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371216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117712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173984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audio" Target="../media/audio1.wav"/><Relationship Id="rId4" Type="http://schemas.openxmlformats.org/officeDocument/2006/relationships/slideLayout" Target="../slideLayouts/slideLayout8.xml"/><Relationship Id="rId9" Type="http://schemas.openxmlformats.org/officeDocument/2006/relationships/slide" Target="../slides/slide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139024"/>
      </p:ext>
    </p:extLst>
  </p:cSld>
  <p:clrMap bg1="lt1" tx1="dk1" bg2="lt2" tx2="dk2" accent1="accent1" accent2="accent2" accent3="accent3" accent4="accent4" accent5="accent5" accent6="accent6" hlink="hlink" folHlink="folHlink"/>
  <p:sldLayoutIdLst>
    <p:sldLayoutId id="2147483660" r:id="rId1"/>
    <p:sldLayoutId id="2147483699" r:id="rId2"/>
    <p:sldLayoutId id="2147483652" r:id="rId3"/>
    <p:sldLayoutId id="214748368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a16="http://schemas.microsoft.com/office/drawing/2014/main" xmlns=""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a16="http://schemas.microsoft.com/office/drawing/2014/main" xmlns=""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2760420381"/>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棱台 2"/>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en-US" altLang="zh-CN" sz="4656" b="1">
                <a:solidFill>
                  <a:srgbClr val="D60093"/>
                </a:solidFill>
                <a:latin typeface="隶书" panose="02010509060101010101" pitchFamily="49" charset="-122"/>
                <a:ea typeface="隶书" panose="02010509060101010101" pitchFamily="49" charset="-122"/>
              </a:rPr>
              <a:t>Unit 5</a:t>
            </a:r>
            <a:r>
              <a:rPr lang="zh-CN" altLang="en-US" sz="4656" b="1">
                <a:solidFill>
                  <a:srgbClr val="D60093"/>
                </a:solidFill>
                <a:latin typeface="隶书" panose="02010509060101010101" pitchFamily="49" charset="-122"/>
                <a:ea typeface="隶书" panose="02010509060101010101" pitchFamily="49" charset="-122"/>
              </a:rPr>
              <a:t>　</a:t>
            </a:r>
            <a:r>
              <a:rPr lang="en-US" altLang="zh-CN" sz="4656" b="1">
                <a:solidFill>
                  <a:srgbClr val="D60093"/>
                </a:solidFill>
                <a:latin typeface="隶书" panose="02010509060101010101" pitchFamily="49" charset="-122"/>
                <a:ea typeface="隶书" panose="02010509060101010101" pitchFamily="49" charset="-122"/>
              </a:rPr>
              <a:t>Fun Clubs</a:t>
            </a:r>
          </a:p>
          <a:p>
            <a:pPr algn="ctr" fontAlgn="base">
              <a:spcBef>
                <a:spcPct val="0"/>
              </a:spcBef>
              <a:spcAft>
                <a:spcPct val="0"/>
              </a:spcAft>
              <a:buFont typeface="Arial" panose="020B0604020202020204" pitchFamily="34" charset="0"/>
              <a:buNone/>
            </a:pPr>
            <a:r>
              <a:rPr lang="en-US" altLang="zh-CN" sz="4656" b="1">
                <a:solidFill>
                  <a:srgbClr val="D60093"/>
                </a:solidFill>
                <a:latin typeface="隶书" panose="02010509060101010101" pitchFamily="49" charset="-122"/>
                <a:ea typeface="隶书" panose="02010509060101010101" pitchFamily="49" charset="-122"/>
              </a:rPr>
              <a:t>Section B</a:t>
            </a:r>
            <a:r>
              <a:rPr lang="zh-CN" altLang="en-US" sz="4656" b="1">
                <a:solidFill>
                  <a:srgbClr val="D60093"/>
                </a:solidFill>
                <a:latin typeface="隶书" panose="02010509060101010101" pitchFamily="49" charset="-122"/>
                <a:ea typeface="隶书" panose="02010509060101010101" pitchFamily="49" charset="-122"/>
              </a:rPr>
              <a:t>　</a:t>
            </a:r>
            <a:r>
              <a:rPr lang="en-US" altLang="zh-CN" sz="4656" b="1">
                <a:solidFill>
                  <a:srgbClr val="D60093"/>
                </a:solidFill>
                <a:latin typeface="隶书" panose="02010509060101010101" pitchFamily="49" charset="-122"/>
                <a:ea typeface="隶书" panose="02010509060101010101" pitchFamily="49" charset="-122"/>
              </a:rPr>
              <a:t>(3a-3c)</a:t>
            </a:r>
            <a:endParaRPr lang="en-US" altLang="zh-CN" sz="4656" b="1" smtClean="0">
              <a:solidFill>
                <a:srgbClr val="D60093"/>
              </a:solidFill>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40031910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3"/>
                                        </p:tgtEl>
                                        <p:attrNameLst>
                                          <p:attrName>ppt_x</p:attrName>
                                          <p:attrName>ppt_y</p:attrName>
                                        </p:attrNameLst>
                                      </p:cBhvr>
                                    </p:animMotion>
                                    <p:animRot by="1500000">
                                      <p:cBhvr>
                                        <p:cTn id="13" dur="125" fill="hold">
                                          <p:stCondLst>
                                            <p:cond delay="0"/>
                                          </p:stCondLst>
                                        </p:cTn>
                                        <p:tgtEl>
                                          <p:spTgt spid="3"/>
                                        </p:tgtEl>
                                        <p:attrNameLst>
                                          <p:attrName>r</p:attrName>
                                        </p:attrNameLst>
                                      </p:cBhvr>
                                    </p:animRot>
                                    <p:animRot by="-1500000">
                                      <p:cBhvr>
                                        <p:cTn id="14" dur="125" fill="hold">
                                          <p:stCondLst>
                                            <p:cond delay="125"/>
                                          </p:stCondLst>
                                        </p:cTn>
                                        <p:tgtEl>
                                          <p:spTgt spid="3"/>
                                        </p:tgtEl>
                                        <p:attrNameLst>
                                          <p:attrName>r</p:attrName>
                                        </p:attrNameLst>
                                      </p:cBhvr>
                                    </p:animRot>
                                    <p:animRot by="-1500000">
                                      <p:cBhvr>
                                        <p:cTn id="15" dur="125" fill="hold">
                                          <p:stCondLst>
                                            <p:cond delay="250"/>
                                          </p:stCondLst>
                                        </p:cTn>
                                        <p:tgtEl>
                                          <p:spTgt spid="3"/>
                                        </p:tgtEl>
                                        <p:attrNameLst>
                                          <p:attrName>r</p:attrName>
                                        </p:attrNameLst>
                                      </p:cBhvr>
                                    </p:animRot>
                                    <p:animRot by="1500000">
                                      <p:cBhvr>
                                        <p:cTn id="16"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442798"/>
            <a:ext cx="11430000" cy="283282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FF0000"/>
                </a:solidFill>
                <a:latin typeface="Times New Roman" panose="02020603050405020304" pitchFamily="18" charset="0"/>
                <a:cs typeface="Times New Roman" panose="02020603050405020304" pitchFamily="18" charset="0"/>
              </a:rPr>
              <a:t>【</a:t>
            </a:r>
            <a:r>
              <a:rPr lang="en-US" altLang="zh-CN" sz="2800">
                <a:solidFill>
                  <a:srgbClr val="FF0000"/>
                </a:solidFill>
                <a:latin typeface="Times New Roman" panose="02020603050405020304" pitchFamily="18" charset="0"/>
                <a:cs typeface="Times New Roman" panose="02020603050405020304" pitchFamily="18" charset="0"/>
              </a:rPr>
              <a:t>2</a:t>
            </a:r>
            <a:r>
              <a:rPr lang="zh-CN" altLang="zh-CN" sz="2800">
                <a:solidFill>
                  <a:srgbClr val="FF0000"/>
                </a:solidFill>
                <a:latin typeface="Times New Roman" panose="02020603050405020304" pitchFamily="18" charset="0"/>
                <a:cs typeface="Times New Roman" panose="02020603050405020304" pitchFamily="18" charset="0"/>
              </a:rPr>
              <a:t>】求职演讲稿</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FF0000"/>
                </a:solidFill>
                <a:latin typeface="Times New Roman" panose="02020603050405020304" pitchFamily="18" charset="0"/>
                <a:cs typeface="Times New Roman" panose="02020603050405020304" pitchFamily="18" charset="0"/>
              </a:rPr>
              <a:t>Hello, I’m Lucy.I want to be the monitor of the English club.I can sing English songs.I’m good at speaking English, and telling English stories.Please choose me as the monitor of the English club.I promise to make the club interesting and fun.That’s all.Thank you!</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7212200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48210" y="1371742"/>
            <a:ext cx="5714606" cy="2957989"/>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420211213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2"/>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a:solidFill>
                    <a:schemeClr val="accent2"/>
                  </a:solidFill>
                  <a:latin typeface="华文隶书" panose="02010800040101010101" pitchFamily="2" charset="-122"/>
                  <a:ea typeface="华文隶书" panose="02010800040101010101" pitchFamily="2" charset="-122"/>
                </a:rPr>
                <a:t>单元</a:t>
              </a:r>
              <a:r>
                <a:rPr lang="en-US" altLang="zh-CN" sz="3200">
                  <a:solidFill>
                    <a:schemeClr val="accent2"/>
                  </a:solidFill>
                  <a:latin typeface="华文隶书" panose="02010800040101010101" pitchFamily="2" charset="-122"/>
                  <a:ea typeface="华文隶书" panose="02010800040101010101" pitchFamily="2" charset="-122"/>
                </a:rPr>
                <a:t>•</a:t>
              </a:r>
              <a:r>
                <a:rPr lang="zh-CN" altLang="en-US" sz="3200">
                  <a:solidFill>
                    <a:schemeClr val="accent2"/>
                  </a:solidFill>
                  <a:latin typeface="华文隶书" panose="02010800040101010101" pitchFamily="2" charset="-122"/>
                  <a:ea typeface="华文隶书" panose="02010800040101010101" pitchFamily="2" charset="-122"/>
                </a:rPr>
                <a:t>主题写作</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1638007"/>
            <a:ext cx="11430000" cy="283282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b="1">
                <a:solidFill>
                  <a:srgbClr val="000000"/>
                </a:solidFill>
                <a:latin typeface="Times New Roman" panose="02020603050405020304" pitchFamily="18" charset="0"/>
                <a:cs typeface="Times New Roman" panose="02020603050405020304" pitchFamily="18" charset="0"/>
              </a:rPr>
              <a:t>写作指导</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本单元的主题是谈论自己的能力和喜好</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并根据自己的喜好选择想加入的社团。在写作上要求同学们根据本单元所学内容来写招聘广告、书信</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电子邮件</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、自我介绍、倡议书等</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同时要求学生根据招聘广告进行有效的回复。写作过程中要注意各种文体的格式、时态以及情态动词</a:t>
            </a:r>
            <a:r>
              <a:rPr lang="en-US" altLang="zh-CN" sz="2800">
                <a:solidFill>
                  <a:srgbClr val="000000"/>
                </a:solidFill>
                <a:latin typeface="Times New Roman" panose="02020603050405020304" pitchFamily="18" charset="0"/>
                <a:cs typeface="Times New Roman" panose="02020603050405020304" pitchFamily="18" charset="0"/>
              </a:rPr>
              <a:t>can</a:t>
            </a:r>
            <a:r>
              <a:rPr lang="zh-CN" altLang="zh-CN" sz="2800">
                <a:solidFill>
                  <a:srgbClr val="000000"/>
                </a:solidFill>
                <a:latin typeface="Times New Roman" panose="02020603050405020304" pitchFamily="18" charset="0"/>
                <a:cs typeface="Times New Roman" panose="02020603050405020304" pitchFamily="18" charset="0"/>
              </a:rPr>
              <a:t>的运用等。</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81000" y="453383"/>
            <a:ext cx="11430000" cy="563359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b="1">
                <a:solidFill>
                  <a:srgbClr val="000000"/>
                </a:solidFill>
                <a:latin typeface="Times New Roman" panose="02020603050405020304" pitchFamily="18" charset="0"/>
                <a:cs typeface="Times New Roman" panose="02020603050405020304" pitchFamily="18" charset="0"/>
              </a:rPr>
              <a:t>典例呈现</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假设你叫李华</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你想参加你们学校的音乐社团</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请你用英语给社团的负责人</a:t>
            </a:r>
            <a:r>
              <a:rPr lang="en-US" altLang="zh-CN" sz="2800">
                <a:solidFill>
                  <a:srgbClr val="000000"/>
                </a:solidFill>
                <a:latin typeface="Times New Roman" panose="02020603050405020304" pitchFamily="18" charset="0"/>
                <a:cs typeface="Times New Roman" panose="02020603050405020304" pitchFamily="18" charset="0"/>
              </a:rPr>
              <a:t>(Miss Black)</a:t>
            </a:r>
            <a:r>
              <a:rPr lang="zh-CN" altLang="zh-CN" sz="2800">
                <a:solidFill>
                  <a:srgbClr val="000000"/>
                </a:solidFill>
                <a:latin typeface="Times New Roman" panose="02020603050405020304" pitchFamily="18" charset="0"/>
                <a:cs typeface="Times New Roman" panose="02020603050405020304" pitchFamily="18" charset="0"/>
              </a:rPr>
              <a:t>写一封邮件</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表达你想要参加该社团的意愿。邮件中必须包括如下内容</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1.</a:t>
            </a:r>
            <a:r>
              <a:rPr lang="zh-CN" altLang="zh-CN" sz="2800">
                <a:solidFill>
                  <a:srgbClr val="000000"/>
                </a:solidFill>
                <a:latin typeface="Times New Roman" panose="02020603050405020304" pitchFamily="18" charset="0"/>
                <a:cs typeface="Times New Roman" panose="02020603050405020304" pitchFamily="18" charset="0"/>
              </a:rPr>
              <a:t>你的个人信息</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2.</a:t>
            </a:r>
            <a:r>
              <a:rPr lang="zh-CN" altLang="zh-CN" sz="2800">
                <a:solidFill>
                  <a:srgbClr val="000000"/>
                </a:solidFill>
                <a:latin typeface="Times New Roman" panose="02020603050405020304" pitchFamily="18" charset="0"/>
                <a:cs typeface="Times New Roman" panose="02020603050405020304" pitchFamily="18" charset="0"/>
              </a:rPr>
              <a:t>你在音乐方面的特长</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3.</a:t>
            </a:r>
            <a:r>
              <a:rPr lang="zh-CN" altLang="zh-CN" sz="2800">
                <a:solidFill>
                  <a:srgbClr val="000000"/>
                </a:solidFill>
                <a:latin typeface="Times New Roman" panose="02020603050405020304" pitchFamily="18" charset="0"/>
                <a:cs typeface="Times New Roman" panose="02020603050405020304" pitchFamily="18" charset="0"/>
              </a:rPr>
              <a:t>你的联系方式</a:t>
            </a:r>
            <a:r>
              <a:rPr lang="en-US" altLang="zh-CN" sz="2800">
                <a:solidFill>
                  <a:srgbClr val="000000"/>
                </a:solidFill>
                <a:latin typeface="Times New Roman" panose="02020603050405020304" pitchFamily="18" charset="0"/>
                <a:cs typeface="Times New Roman" panose="02020603050405020304" pitchFamily="18" charset="0"/>
              </a:rPr>
              <a:t>(Email:lihua123@student.com)</a:t>
            </a:r>
            <a:r>
              <a:rPr lang="zh-CN"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要求</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1.</a:t>
            </a:r>
            <a:r>
              <a:rPr lang="zh-CN" altLang="zh-CN" sz="2800">
                <a:solidFill>
                  <a:srgbClr val="000000"/>
                </a:solidFill>
                <a:latin typeface="Times New Roman" panose="02020603050405020304" pitchFamily="18" charset="0"/>
                <a:cs typeface="Times New Roman" panose="02020603050405020304" pitchFamily="18" charset="0"/>
              </a:rPr>
              <a:t>词数</a:t>
            </a:r>
            <a:r>
              <a:rPr lang="en-US" altLang="zh-CN" sz="2800">
                <a:solidFill>
                  <a:srgbClr val="000000"/>
                </a:solidFill>
                <a:latin typeface="Times New Roman" panose="02020603050405020304" pitchFamily="18" charset="0"/>
                <a:cs typeface="Times New Roman" panose="02020603050405020304" pitchFamily="18" charset="0"/>
              </a:rPr>
              <a:t>60</a:t>
            </a:r>
            <a:r>
              <a:rPr lang="zh-CN" altLang="zh-CN" sz="2800">
                <a:solidFill>
                  <a:srgbClr val="000000"/>
                </a:solidFill>
                <a:latin typeface="Times New Roman" panose="02020603050405020304" pitchFamily="18" charset="0"/>
                <a:cs typeface="Times New Roman" panose="02020603050405020304" pitchFamily="18" charset="0"/>
              </a:rPr>
              <a:t>左右</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已给出部分不计入总词数</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2.</a:t>
            </a:r>
            <a:r>
              <a:rPr lang="zh-CN" altLang="zh-CN" sz="2800">
                <a:solidFill>
                  <a:srgbClr val="000000"/>
                </a:solidFill>
                <a:latin typeface="Times New Roman" panose="02020603050405020304" pitchFamily="18" charset="0"/>
                <a:cs typeface="Times New Roman" panose="02020603050405020304" pitchFamily="18" charset="0"/>
              </a:rPr>
              <a:t>可适当增加细节</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使文章更加连贯。</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748912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601511"/>
            <a:ext cx="2773516"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Dear Miss Black</a:t>
            </a:r>
            <a:r>
              <a:rPr lang="en-US" altLang="zh-CN" sz="2800" smtClean="0">
                <a:solidFill>
                  <a:srgbClr val="000000"/>
                </a:solidFill>
                <a:latin typeface="Times New Roman" panose="02020603050405020304" pitchFamily="18" charset="0"/>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1253997"/>
            <a:ext cx="11430000" cy="233294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a:t>
            </a:r>
          </a:p>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a:t>
            </a:r>
          </a:p>
          <a:p>
            <a:pPr>
              <a:lnSpc>
                <a:spcPct val="130000"/>
              </a:lnSpc>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______________________________________________________________________________________________________________________________</a:t>
            </a:r>
            <a:endParaRPr lang="en-US" altLang="zh-CN" sz="2800" b="1">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endParaRPr>
          </a:p>
        </p:txBody>
      </p:sp>
      <p:sp>
        <p:nvSpPr>
          <p:cNvPr id="4" name="矩形 3"/>
          <p:cNvSpPr>
            <a:spLocks noChangeAspect="1"/>
          </p:cNvSpPr>
          <p:nvPr/>
        </p:nvSpPr>
        <p:spPr>
          <a:xfrm>
            <a:off x="381000" y="3586943"/>
            <a:ext cx="11430000" cy="115236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Best wishes,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Li Hua</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8357431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40033"/>
            <a:ext cx="11430000" cy="2813655"/>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思路点拨</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(1)</a:t>
            </a:r>
            <a:r>
              <a:rPr lang="zh-CN" altLang="zh-CN" sz="2800">
                <a:solidFill>
                  <a:srgbClr val="000000"/>
                </a:solidFill>
                <a:latin typeface="Times New Roman" panose="02020603050405020304" pitchFamily="18" charset="0"/>
                <a:cs typeface="Times New Roman" panose="02020603050405020304" pitchFamily="18" charset="0"/>
              </a:rPr>
              <a:t>体裁</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应用文</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(2)</a:t>
            </a:r>
            <a:r>
              <a:rPr lang="zh-CN" altLang="zh-CN" sz="2800">
                <a:solidFill>
                  <a:srgbClr val="000000"/>
                </a:solidFill>
                <a:latin typeface="Times New Roman" panose="02020603050405020304" pitchFamily="18" charset="0"/>
                <a:cs typeface="Times New Roman" panose="02020603050405020304" pitchFamily="18" charset="0"/>
              </a:rPr>
              <a:t>人称</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第一人称</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(3)</a:t>
            </a:r>
            <a:r>
              <a:rPr lang="zh-CN" altLang="zh-CN" sz="2800">
                <a:solidFill>
                  <a:srgbClr val="000000"/>
                </a:solidFill>
                <a:latin typeface="Times New Roman" panose="02020603050405020304" pitchFamily="18" charset="0"/>
                <a:cs typeface="Times New Roman" panose="02020603050405020304" pitchFamily="18" charset="0"/>
              </a:rPr>
              <a:t>时态</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一般现在时</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审题谋篇</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pic>
        <p:nvPicPr>
          <p:cNvPr id="3" name="25EG23.eps" descr="id:2147493601;FounderCES"/>
          <p:cNvPicPr/>
          <p:nvPr/>
        </p:nvPicPr>
        <p:blipFill>
          <a:blip r:embed="rId2">
            <a:clrChange>
              <a:clrFrom>
                <a:srgbClr val="FFFFFF"/>
              </a:clrFrom>
              <a:clrTo>
                <a:srgbClr val="FFFFFF">
                  <a:alpha val="0"/>
                </a:srgbClr>
              </a:clrTo>
            </a:clrChange>
          </a:blip>
          <a:stretch>
            <a:fillRect/>
          </a:stretch>
        </p:blipFill>
        <p:spPr>
          <a:xfrm>
            <a:off x="3622061" y="2596682"/>
            <a:ext cx="5170478" cy="3588361"/>
          </a:xfrm>
          <a:prstGeom prst="rect">
            <a:avLst/>
          </a:prstGeom>
        </p:spPr>
      </p:pic>
    </p:spTree>
    <p:extLst>
      <p:ext uri="{BB962C8B-B14F-4D97-AF65-F5344CB8AC3E}">
        <p14:creationId xmlns:p14="http://schemas.microsoft.com/office/powerpoint/2010/main" val="41249571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517701"/>
            <a:ext cx="11430000" cy="507344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句式展现</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My name is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I’m ...years old.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I’m in Class ...,Grade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 like ...very much.</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 can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 like making friends with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So I want to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My email address is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4341385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81000" y="653940"/>
            <a:ext cx="11430000" cy="451328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妙笔成篇</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Dear Miss Black,</a:t>
            </a:r>
            <a:r>
              <a:rPr lang="en-US" altLang="zh-CN" sz="2800" u="sng">
                <a:solidFill>
                  <a:srgbClr val="000000"/>
                </a:solidFill>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My name is Li Hua.I’m 12 years old.I’m in Class Three,Grade Seven.I like music very much.I can sing and dance.And I’m also good at playing the piano.What’s more,I like making friends with other people.So I want to join the music club.Please email me at lihua123@student.com.</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Best wishes,</a:t>
            </a:r>
            <a:r>
              <a:rPr lang="en-US" altLang="zh-CN" sz="2800" u="sng">
                <a:solidFill>
                  <a:srgbClr val="000000"/>
                </a:solidFill>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Li Hua</a:t>
            </a:r>
            <a:r>
              <a:rPr lang="en-US" altLang="zh-CN" sz="2800" u="sng">
                <a:solidFill>
                  <a:srgbClr val="000000"/>
                </a:solidFill>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8687504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106427"/>
            <a:ext cx="11430000" cy="227267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学以致用</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新学期来临</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你的学校正在招聘各社团负责人</a:t>
            </a:r>
            <a:r>
              <a:rPr lang="en-US" altLang="zh-CN" sz="2800">
                <a:solidFill>
                  <a:srgbClr val="000000"/>
                </a:solidFill>
                <a:latin typeface="Times New Roman" panose="02020603050405020304" pitchFamily="18" charset="0"/>
                <a:cs typeface="Times New Roman" panose="02020603050405020304" pitchFamily="18" charset="0"/>
              </a:rPr>
              <a:t>(monitor), </a:t>
            </a:r>
            <a:r>
              <a:rPr lang="zh-CN" altLang="zh-CN" sz="2800">
                <a:solidFill>
                  <a:srgbClr val="000000"/>
                </a:solidFill>
                <a:latin typeface="Times New Roman" panose="02020603050405020304" pitchFamily="18" charset="0"/>
                <a:cs typeface="Times New Roman" panose="02020603050405020304" pitchFamily="18" charset="0"/>
              </a:rPr>
              <a:t>如</a:t>
            </a:r>
            <a:r>
              <a:rPr lang="en-US" altLang="zh-CN" sz="2800">
                <a:solidFill>
                  <a:srgbClr val="000000"/>
                </a:solidFill>
                <a:latin typeface="Times New Roman" panose="02020603050405020304" pitchFamily="18" charset="0"/>
                <a:cs typeface="Times New Roman" panose="02020603050405020304" pitchFamily="18" charset="0"/>
              </a:rPr>
              <a:t>the school sports club, the school music club, the school English club</a:t>
            </a:r>
            <a:r>
              <a:rPr lang="zh-CN" altLang="zh-CN" sz="2800">
                <a:solidFill>
                  <a:srgbClr val="000000"/>
                </a:solidFill>
                <a:latin typeface="Times New Roman" panose="02020603050405020304" pitchFamily="18" charset="0"/>
                <a:cs typeface="Times New Roman" panose="02020603050405020304" pitchFamily="18" charset="0"/>
              </a:rPr>
              <a:t>等。请写一份某社团招聘负责人的广告</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并根据招聘广告写一份求职演讲稿。</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224256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208321"/>
            <a:ext cx="11430000" cy="401340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FF0000"/>
                </a:solidFill>
                <a:latin typeface="Arial" panose="020B0604020202020204" pitchFamily="34" charset="0"/>
                <a:ea typeface="黑体" panose="02010609060101010101" pitchFamily="49" charset="-122"/>
                <a:cs typeface="Times New Roman" panose="02020603050405020304" pitchFamily="18" charset="0"/>
              </a:rPr>
              <a:t>【参考范文】</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FF0000"/>
                </a:solidFill>
                <a:latin typeface="Times New Roman" panose="02020603050405020304" pitchFamily="18" charset="0"/>
                <a:cs typeface="Times New Roman" panose="02020603050405020304" pitchFamily="18" charset="0"/>
              </a:rPr>
              <a:t>【</a:t>
            </a:r>
            <a:r>
              <a:rPr lang="en-US" altLang="zh-CN" sz="2800">
                <a:solidFill>
                  <a:srgbClr val="FF0000"/>
                </a:solidFill>
                <a:latin typeface="Times New Roman" panose="02020603050405020304" pitchFamily="18" charset="0"/>
                <a:cs typeface="Times New Roman" panose="02020603050405020304" pitchFamily="18" charset="0"/>
              </a:rPr>
              <a:t>1</a:t>
            </a:r>
            <a:r>
              <a:rPr lang="zh-CN" altLang="zh-CN" sz="2800">
                <a:solidFill>
                  <a:srgbClr val="FF0000"/>
                </a:solidFill>
                <a:latin typeface="Times New Roman" panose="02020603050405020304" pitchFamily="18" charset="0"/>
                <a:cs typeface="Times New Roman" panose="02020603050405020304" pitchFamily="18" charset="0"/>
              </a:rPr>
              <a:t>】招聘广告</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gn="ctr">
              <a:lnSpc>
                <a:spcPct val="130000"/>
              </a:lnSpc>
              <a:spcAft>
                <a:spcPts val="0"/>
              </a:spcAft>
              <a:tabLst>
                <a:tab pos="1188085" algn="l"/>
                <a:tab pos="2163445" algn="l"/>
                <a:tab pos="3142615" algn="l"/>
                <a:tab pos="4190365" algn="l"/>
              </a:tabLst>
            </a:pPr>
            <a:r>
              <a:rPr lang="en-US" altLang="zh-CN" sz="2800" b="1">
                <a:solidFill>
                  <a:srgbClr val="FF0000"/>
                </a:solidFill>
                <a:latin typeface="Times New Roman" panose="02020603050405020304" pitchFamily="18" charset="0"/>
                <a:cs typeface="Times New Roman" panose="02020603050405020304" pitchFamily="18" charset="0"/>
              </a:rPr>
              <a:t>English</a:t>
            </a:r>
            <a:r>
              <a:rPr lang="en-US" altLang="zh-CN" sz="2800">
                <a:solidFill>
                  <a:srgbClr val="FF0000"/>
                </a:solidFill>
                <a:latin typeface="Times New Roman" panose="02020603050405020304" pitchFamily="18" charset="0"/>
                <a:cs typeface="Times New Roman" panose="02020603050405020304" pitchFamily="18" charset="0"/>
              </a:rPr>
              <a:t> </a:t>
            </a:r>
            <a:r>
              <a:rPr lang="en-US" altLang="zh-CN" sz="2800" b="1">
                <a:solidFill>
                  <a:srgbClr val="FF0000"/>
                </a:solidFill>
                <a:latin typeface="Times New Roman" panose="02020603050405020304" pitchFamily="18" charset="0"/>
                <a:cs typeface="Times New Roman" panose="02020603050405020304" pitchFamily="18" charset="0"/>
              </a:rPr>
              <a:t>Monitor</a:t>
            </a:r>
            <a:r>
              <a:rPr lang="en-US" altLang="zh-CN" sz="2800">
                <a:solidFill>
                  <a:srgbClr val="FF0000"/>
                </a:solidFill>
                <a:latin typeface="Times New Roman" panose="02020603050405020304" pitchFamily="18" charset="0"/>
                <a:cs typeface="Times New Roman" panose="02020603050405020304" pitchFamily="18" charset="0"/>
              </a:rPr>
              <a:t> </a:t>
            </a:r>
            <a:r>
              <a:rPr lang="en-US" altLang="zh-CN" sz="2800" b="1">
                <a:solidFill>
                  <a:srgbClr val="FF0000"/>
                </a:solidFill>
                <a:latin typeface="Times New Roman" panose="02020603050405020304" pitchFamily="18" charset="0"/>
                <a:cs typeface="Times New Roman" panose="02020603050405020304" pitchFamily="18" charset="0"/>
              </a:rPr>
              <a:t>Wanted</a:t>
            </a:r>
            <a:r>
              <a:rPr lang="en-US" altLang="zh-CN" sz="2800">
                <a:solidFill>
                  <a:srgbClr val="FF0000"/>
                </a:solidFill>
                <a:latin typeface="Times New Roman" panose="02020603050405020304" pitchFamily="18" charset="0"/>
                <a:cs typeface="Times New Roman" panose="02020603050405020304" pitchFamily="18" charset="0"/>
              </a:rPr>
              <a:t> </a:t>
            </a:r>
            <a:r>
              <a:rPr lang="en-US" altLang="zh-CN" sz="2800" b="1">
                <a:solidFill>
                  <a:srgbClr val="FF0000"/>
                </a:solidFill>
                <a:latin typeface="Times New Roman" panose="02020603050405020304" pitchFamily="18" charset="0"/>
                <a:cs typeface="Times New Roman" panose="02020603050405020304" pitchFamily="18" charset="0"/>
              </a:rPr>
              <a:t>for</a:t>
            </a:r>
            <a:r>
              <a:rPr lang="en-US" altLang="zh-CN" sz="2800">
                <a:solidFill>
                  <a:srgbClr val="FF0000"/>
                </a:solidFill>
                <a:latin typeface="Times New Roman" panose="02020603050405020304" pitchFamily="18" charset="0"/>
                <a:cs typeface="Times New Roman" panose="02020603050405020304" pitchFamily="18" charset="0"/>
              </a:rPr>
              <a:t> </a:t>
            </a:r>
            <a:r>
              <a:rPr lang="en-US" altLang="zh-CN" sz="2800" b="1">
                <a:solidFill>
                  <a:srgbClr val="FF0000"/>
                </a:solidFill>
                <a:latin typeface="Times New Roman" panose="02020603050405020304" pitchFamily="18" charset="0"/>
                <a:cs typeface="Times New Roman" panose="02020603050405020304" pitchFamily="18" charset="0"/>
              </a:rPr>
              <a:t>English</a:t>
            </a:r>
            <a:r>
              <a:rPr lang="en-US" altLang="zh-CN" sz="2800">
                <a:solidFill>
                  <a:srgbClr val="FF0000"/>
                </a:solidFill>
                <a:latin typeface="Times New Roman" panose="02020603050405020304" pitchFamily="18" charset="0"/>
                <a:cs typeface="Times New Roman" panose="02020603050405020304" pitchFamily="18" charset="0"/>
              </a:rPr>
              <a:t> </a:t>
            </a:r>
            <a:r>
              <a:rPr lang="en-US" altLang="zh-CN" sz="2800" b="1">
                <a:solidFill>
                  <a:srgbClr val="FF0000"/>
                </a:solidFill>
                <a:latin typeface="Times New Roman" panose="02020603050405020304" pitchFamily="18" charset="0"/>
                <a:cs typeface="Times New Roman" panose="02020603050405020304" pitchFamily="18" charset="0"/>
              </a:rPr>
              <a:t>Club</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FF0000"/>
                </a:solidFill>
                <a:latin typeface="Times New Roman" panose="02020603050405020304" pitchFamily="18" charset="0"/>
                <a:cs typeface="Times New Roman" panose="02020603050405020304" pitchFamily="18" charset="0"/>
              </a:rPr>
              <a:t>Are you free on weekends?Can you sing English songs?Are you good at speaking English?Are you good at telling English stories?We need you to help with our English club.It is interesting and fun.Please call Mrs Huang at 66***</a:t>
            </a:r>
            <a:r>
              <a:rPr lang="en-US" altLang="zh-CN" sz="2800">
                <a:solidFill>
                  <a:srgbClr val="FF0000"/>
                </a:solidFill>
                <a:latin typeface="Times New Roman" panose="02020603050405020304" pitchFamily="18" charset="0"/>
                <a:cs typeface="Times New Roman" panose="02020603050405020304" pitchFamily="18" charset="0"/>
              </a:rPr>
              <a:t>66</a:t>
            </a:r>
            <a:r>
              <a:rPr lang="en-US" altLang="zh-CN" sz="2800" smtClean="0">
                <a:solidFill>
                  <a:srgbClr val="FF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18671858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新模板</Template>
  <TotalTime>303</TotalTime>
  <Words>591</Words>
  <Application>Microsoft Office PowerPoint</Application>
  <PresentationFormat>宽屏</PresentationFormat>
  <Paragraphs>49</Paragraphs>
  <Slides>11</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11</vt:i4>
      </vt:variant>
    </vt:vector>
  </HeadingPairs>
  <TitlesOfParts>
    <vt:vector size="23" baseType="lpstr">
      <vt:lpstr>NEU-BZ-S92</vt:lpstr>
      <vt:lpstr>方正书宋_GBK</vt:lpstr>
      <vt:lpstr>黑体</vt:lpstr>
      <vt:lpstr>华文隶书</vt:lpstr>
      <vt:lpstr>隶书</vt:lpstr>
      <vt:lpstr>宋体</vt:lpstr>
      <vt:lpstr>微软雅黑</vt:lpstr>
      <vt:lpstr>Arial</vt:lpstr>
      <vt:lpstr>Calibri</vt:lpstr>
      <vt:lpstr>Times New Roman</vt:lpstr>
      <vt:lpstr>Office 主题</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Windows User</cp:lastModifiedBy>
  <cp:revision>52</cp:revision>
  <dcterms:created xsi:type="dcterms:W3CDTF">2021-07-19T03:09:34Z</dcterms:created>
  <dcterms:modified xsi:type="dcterms:W3CDTF">2025-09-09T06:17:32Z</dcterms:modified>
</cp:coreProperties>
</file>